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9" r:id="rId4"/>
    <p:sldId id="262" r:id="rId5"/>
    <p:sldId id="260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9601200" cy="12801600" type="A3"/>
  <p:notesSz cx="51435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 autoAdjust="0"/>
    <p:restoredTop sz="94613" autoAdjust="0"/>
  </p:normalViewPr>
  <p:slideViewPr>
    <p:cSldViewPr snapToGrid="0" snapToObjects="1">
      <p:cViewPr varScale="1">
        <p:scale>
          <a:sx n="32" d="100"/>
          <a:sy n="32" d="100"/>
        </p:scale>
        <p:origin x="2212" y="2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48" d="100"/>
          <a:sy n="48" d="100"/>
        </p:scale>
        <p:origin x="3012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B325067-CACF-295C-7776-BCC43275F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7EED32-1F76-06F8-D089-A7105BAC3B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2913063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004B8-C2F3-4AC0-8F7C-03B2F2A44544}" type="datetimeFigureOut">
              <a:rPr lang="pt-BR" smtClean="0"/>
              <a:t>16/05/2024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93823-2D19-2811-C453-A38DBC11775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8B8458-F7AC-934E-8654-5AF4CD0F51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2913063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21DC7-0DDB-45CC-A1FD-90E01760C6C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463074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jpeg>
</file>

<file path=ppt/media/image10.png>
</file>

<file path=ppt/media/image11.jpg>
</file>

<file path=ppt/media/image12.pn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8331186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1pPr>
    <a:lvl2pPr marL="716874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2pPr>
    <a:lvl3pPr marL="1433746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3pPr>
    <a:lvl4pPr marL="2150619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4pPr>
    <a:lvl5pPr marL="2867493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5pPr>
    <a:lvl6pPr marL="3584366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6pPr>
    <a:lvl7pPr marL="4301238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7pPr>
    <a:lvl8pPr marL="5018112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8pPr>
    <a:lvl9pPr marL="5734985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572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92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108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820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989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989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005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992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742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109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9764" y="2702563"/>
            <a:ext cx="6952016" cy="6215218"/>
          </a:xfrm>
        </p:spPr>
        <p:txBody>
          <a:bodyPr anchor="b"/>
          <a:lstStyle>
            <a:lvl1pPr>
              <a:defRPr sz="7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9764" y="8917776"/>
            <a:ext cx="6952016" cy="160798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60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4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3604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88C4-560A-49CC-81F6-B9FC80B38ED9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888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66" y="8961096"/>
            <a:ext cx="6952015" cy="1057911"/>
          </a:xfrm>
        </p:spPr>
        <p:txBody>
          <a:bodyPr anchor="b">
            <a:normAutofit/>
          </a:bodyPr>
          <a:lstStyle>
            <a:lvl1pPr algn="l">
              <a:defRPr sz="25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764" y="1280160"/>
            <a:ext cx="6952016" cy="67959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80060" indent="0">
              <a:buNone/>
              <a:defRPr sz="1680"/>
            </a:lvl2pPr>
            <a:lvl3pPr marL="960120" indent="0">
              <a:buNone/>
              <a:defRPr sz="1680"/>
            </a:lvl3pPr>
            <a:lvl4pPr marL="1440180" indent="0">
              <a:buNone/>
              <a:defRPr sz="1680"/>
            </a:lvl4pPr>
            <a:lvl5pPr marL="1920240" indent="0">
              <a:buNone/>
              <a:defRPr sz="1680"/>
            </a:lvl5pPr>
            <a:lvl6pPr marL="2400300" indent="0">
              <a:buNone/>
              <a:defRPr sz="1680"/>
            </a:lvl6pPr>
            <a:lvl7pPr marL="2880360" indent="0">
              <a:buNone/>
              <a:defRPr sz="1680"/>
            </a:lvl7pPr>
            <a:lvl8pPr marL="3360420" indent="0">
              <a:buNone/>
              <a:defRPr sz="1680"/>
            </a:lvl8pPr>
            <a:lvl9pPr marL="3840480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65" y="10019007"/>
            <a:ext cx="6952014" cy="921596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556A2-8E37-4F50-9227-46B6044CB828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05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64" y="2702560"/>
            <a:ext cx="6952016" cy="3698240"/>
          </a:xfrm>
        </p:spPr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64" y="6827520"/>
            <a:ext cx="6952016" cy="4409440"/>
          </a:xfrm>
        </p:spPr>
        <p:txBody>
          <a:bodyPr anchor="ctr">
            <a:normAutofit/>
          </a:bodyPr>
          <a:lstStyle>
            <a:lvl1pPr marL="0" indent="0">
              <a:buNone/>
              <a:defRPr sz="189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BFFE-8491-462A-A6E5-050266F6574B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335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480" y="2702560"/>
            <a:ext cx="6301101" cy="4336965"/>
          </a:xfrm>
        </p:spPr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520586" y="7039525"/>
            <a:ext cx="5734217" cy="63872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7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64" y="8121226"/>
            <a:ext cx="6952016" cy="3129280"/>
          </a:xfrm>
        </p:spPr>
        <p:txBody>
          <a:bodyPr anchor="ctr">
            <a:normAutofit/>
          </a:bodyPr>
          <a:lstStyle>
            <a:lvl1pPr marL="0" indent="0">
              <a:buNone/>
              <a:defRPr sz="189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EB7D9-B92C-4CD9-9095-0CC5FD483D80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07592" y="1813005"/>
            <a:ext cx="631671" cy="2063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81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49675" y="4879069"/>
            <a:ext cx="631671" cy="2063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81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2265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64" y="5831842"/>
            <a:ext cx="6952017" cy="3085936"/>
          </a:xfrm>
        </p:spPr>
        <p:txBody>
          <a:bodyPr anchor="b"/>
          <a:lstStyle>
            <a:lvl1pPr algn="l">
              <a:defRPr sz="4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9764" y="8917778"/>
            <a:ext cx="6952016" cy="1606080"/>
          </a:xfrm>
        </p:spPr>
        <p:txBody>
          <a:bodyPr anchor="t"/>
          <a:lstStyle>
            <a:lvl1pPr marL="0" indent="0" algn="l">
              <a:buNone/>
              <a:defRPr sz="21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ED7E7-E83C-42E9-9F04-85358CA3E98D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19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576" y="3698240"/>
            <a:ext cx="2321261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3949" y="4978400"/>
            <a:ext cx="2305888" cy="6700098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59179" y="3698240"/>
            <a:ext cx="2312892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050866" y="4978400"/>
            <a:ext cx="2321205" cy="6700098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12163" y="3698240"/>
            <a:ext cx="2309641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612163" y="4978400"/>
            <a:ext cx="2309641" cy="6700098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935101" y="3982720"/>
            <a:ext cx="0" cy="73964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484182" y="3982720"/>
            <a:ext cx="0" cy="7404846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71E79-B7E5-4589-A814-69A150D96D64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858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949" y="7935105"/>
            <a:ext cx="2315893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3949" y="4124960"/>
            <a:ext cx="2315893" cy="2844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80060" indent="0">
              <a:buNone/>
              <a:defRPr sz="1680"/>
            </a:lvl2pPr>
            <a:lvl3pPr marL="960120" indent="0">
              <a:buNone/>
              <a:defRPr sz="1680"/>
            </a:lvl3pPr>
            <a:lvl4pPr marL="1440180" indent="0">
              <a:buNone/>
              <a:defRPr sz="1680"/>
            </a:lvl4pPr>
            <a:lvl5pPr marL="1920240" indent="0">
              <a:buNone/>
              <a:defRPr sz="1680"/>
            </a:lvl5pPr>
            <a:lvl6pPr marL="2400300" indent="0">
              <a:buNone/>
              <a:defRPr sz="1680"/>
            </a:lvl6pPr>
            <a:lvl7pPr marL="2880360" indent="0">
              <a:buNone/>
              <a:defRPr sz="1680"/>
            </a:lvl7pPr>
            <a:lvl8pPr marL="3360420" indent="0">
              <a:buNone/>
              <a:defRPr sz="1680"/>
            </a:lvl8pPr>
            <a:lvl9pPr marL="3840480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3949" y="9010797"/>
            <a:ext cx="2315893" cy="1230486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63682" y="7935105"/>
            <a:ext cx="2308389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063681" y="4124960"/>
            <a:ext cx="2308389" cy="2844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80060" indent="0">
              <a:buNone/>
              <a:defRPr sz="1680"/>
            </a:lvl2pPr>
            <a:lvl3pPr marL="960120" indent="0">
              <a:buNone/>
              <a:defRPr sz="1680"/>
            </a:lvl3pPr>
            <a:lvl4pPr marL="1440180" indent="0">
              <a:buNone/>
              <a:defRPr sz="1680"/>
            </a:lvl4pPr>
            <a:lvl5pPr marL="1920240" indent="0">
              <a:buNone/>
              <a:defRPr sz="1680"/>
            </a:lvl5pPr>
            <a:lvl6pPr marL="2400300" indent="0">
              <a:buNone/>
              <a:defRPr sz="1680"/>
            </a:lvl6pPr>
            <a:lvl7pPr marL="2880360" indent="0">
              <a:buNone/>
              <a:defRPr sz="1680"/>
            </a:lvl7pPr>
            <a:lvl8pPr marL="3360420" indent="0">
              <a:buNone/>
              <a:defRPr sz="1680"/>
            </a:lvl8pPr>
            <a:lvl9pPr marL="3840480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062615" y="9010795"/>
            <a:ext cx="2311447" cy="1230486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12163" y="7935105"/>
            <a:ext cx="2309641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612162" y="4124960"/>
            <a:ext cx="2309641" cy="2844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80060" indent="0">
              <a:buNone/>
              <a:defRPr sz="1680"/>
            </a:lvl2pPr>
            <a:lvl3pPr marL="960120" indent="0">
              <a:buNone/>
              <a:defRPr sz="1680"/>
            </a:lvl3pPr>
            <a:lvl4pPr marL="1440180" indent="0">
              <a:buNone/>
              <a:defRPr sz="1680"/>
            </a:lvl4pPr>
            <a:lvl5pPr marL="1920240" indent="0">
              <a:buNone/>
              <a:defRPr sz="1680"/>
            </a:lvl5pPr>
            <a:lvl6pPr marL="2400300" indent="0">
              <a:buNone/>
              <a:defRPr sz="1680"/>
            </a:lvl6pPr>
            <a:lvl7pPr marL="2880360" indent="0">
              <a:buNone/>
              <a:defRPr sz="1680"/>
            </a:lvl7pPr>
            <a:lvl8pPr marL="3360420" indent="0">
              <a:buNone/>
              <a:defRPr sz="1680"/>
            </a:lvl8pPr>
            <a:lvl9pPr marL="3840480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612066" y="9010791"/>
            <a:ext cx="2312700" cy="1230486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935101" y="3982720"/>
            <a:ext cx="0" cy="73964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484182" y="3982720"/>
            <a:ext cx="0" cy="7404846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A089-741E-44AA-B2BC-4795ABFA5CA6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6525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67DEF-E717-41F3-8EBC-C7A6A704AF11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2503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1271" y="803067"/>
            <a:ext cx="1380533" cy="1087543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3949" y="1443316"/>
            <a:ext cx="5847253" cy="102351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B12FB-7E18-43D0-8AE5-A95B01BA59F1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887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3289A-17C5-40C5-9CC0-3BAD127D4AEE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440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66" y="5341905"/>
            <a:ext cx="6952015" cy="3575874"/>
          </a:xfrm>
        </p:spPr>
        <p:txBody>
          <a:bodyPr anchor="b"/>
          <a:lstStyle>
            <a:lvl1pPr algn="l">
              <a:defRPr sz="4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9764" y="8917778"/>
            <a:ext cx="6952016" cy="1606080"/>
          </a:xfrm>
        </p:spPr>
        <p:txBody>
          <a:bodyPr anchor="t"/>
          <a:lstStyle>
            <a:lvl1pPr marL="0" indent="0" algn="l">
              <a:buNone/>
              <a:defRPr sz="21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E17B-9EEB-4891-9553-0388B7001817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740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9085" y="3846409"/>
            <a:ext cx="3463019" cy="7832091"/>
          </a:xfrm>
        </p:spPr>
        <p:txBody>
          <a:bodyPr>
            <a:normAutofit/>
          </a:bodyPr>
          <a:lstStyle>
            <a:lvl1pPr>
              <a:defRPr sz="1890"/>
            </a:lvl1pPr>
            <a:lvl2pPr>
              <a:defRPr sz="1680"/>
            </a:lvl2pPr>
            <a:lvl3pPr>
              <a:defRPr sz="1470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54074" y="3838041"/>
            <a:ext cx="3463021" cy="7840457"/>
          </a:xfrm>
        </p:spPr>
        <p:txBody>
          <a:bodyPr>
            <a:normAutofit/>
          </a:bodyPr>
          <a:lstStyle>
            <a:lvl1pPr>
              <a:defRPr sz="1890"/>
            </a:lvl1pPr>
            <a:lvl2pPr>
              <a:defRPr sz="1680"/>
            </a:lvl2pPr>
            <a:lvl3pPr>
              <a:defRPr sz="1470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E25A5-91B8-4CEE-945C-3733F93DF7E1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689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085" y="3556000"/>
            <a:ext cx="3463018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9085" y="4693920"/>
            <a:ext cx="3463019" cy="6984578"/>
          </a:xfrm>
        </p:spPr>
        <p:txBody>
          <a:bodyPr>
            <a:normAutofit/>
          </a:bodyPr>
          <a:lstStyle>
            <a:lvl1pPr>
              <a:defRPr sz="1890"/>
            </a:lvl1pPr>
            <a:lvl2pPr>
              <a:defRPr sz="1680"/>
            </a:lvl2pPr>
            <a:lvl3pPr>
              <a:defRPr sz="1470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4075" y="3556000"/>
            <a:ext cx="3463019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54075" y="4693920"/>
            <a:ext cx="3463019" cy="6984578"/>
          </a:xfrm>
        </p:spPr>
        <p:txBody>
          <a:bodyPr>
            <a:normAutofit/>
          </a:bodyPr>
          <a:lstStyle>
            <a:lvl1pPr>
              <a:defRPr sz="1890"/>
            </a:lvl1pPr>
            <a:lvl2pPr>
              <a:defRPr sz="1680"/>
            </a:lvl2pPr>
            <a:lvl3pPr>
              <a:defRPr sz="1470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736A-76D1-4CF2-ADFE-31B3DC3C0BC5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544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85B0C-C179-41DA-9F6E-8AE84F4B8C9B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306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69C02-C193-465A-8A99-7D3A4095AACF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145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63" y="2702560"/>
            <a:ext cx="2679035" cy="2702560"/>
          </a:xfrm>
        </p:spPr>
        <p:txBody>
          <a:bodyPr anchor="b"/>
          <a:lstStyle>
            <a:lvl1pPr algn="l">
              <a:defRPr sz="25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8867" y="2702560"/>
            <a:ext cx="4092914" cy="8534400"/>
          </a:xfrm>
        </p:spPr>
        <p:txBody>
          <a:bodyPr anchor="ctr">
            <a:normAutofit/>
          </a:bodyPr>
          <a:lstStyle>
            <a:lvl1pPr>
              <a:defRPr sz="2100"/>
            </a:lvl1pPr>
            <a:lvl2pPr>
              <a:defRPr sz="1890"/>
            </a:lvl2pPr>
            <a:lvl3pPr>
              <a:defRPr sz="1680"/>
            </a:lvl3pPr>
            <a:lvl4pPr>
              <a:defRPr sz="1470"/>
            </a:lvl4pPr>
            <a:lvl5pPr>
              <a:defRPr sz="1470"/>
            </a:lvl5pPr>
            <a:lvl6pPr>
              <a:defRPr sz="1470"/>
            </a:lvl6pPr>
            <a:lvl7pPr>
              <a:defRPr sz="1470"/>
            </a:lvl7pPr>
            <a:lvl8pPr>
              <a:defRPr sz="1470"/>
            </a:lvl8pPr>
            <a:lvl9pPr>
              <a:defRPr sz="14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63" y="5841326"/>
            <a:ext cx="2679035" cy="5405118"/>
          </a:xfrm>
        </p:spPr>
        <p:txBody>
          <a:bodyPr/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AEDA7-A836-4E19-BC30-1DCF4CEF76EF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444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8939" y="3461158"/>
            <a:ext cx="4011708" cy="2939642"/>
          </a:xfrm>
        </p:spPr>
        <p:txBody>
          <a:bodyPr anchor="b">
            <a:normAutofit/>
          </a:bodyPr>
          <a:lstStyle>
            <a:lvl1pPr algn="l">
              <a:defRPr sz="37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74194" y="2133600"/>
            <a:ext cx="2520971" cy="8534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80060" indent="0">
              <a:buNone/>
              <a:defRPr sz="1680"/>
            </a:lvl2pPr>
            <a:lvl3pPr marL="960120" indent="0">
              <a:buNone/>
              <a:defRPr sz="1680"/>
            </a:lvl3pPr>
            <a:lvl4pPr marL="1440180" indent="0">
              <a:buNone/>
              <a:defRPr sz="1680"/>
            </a:lvl4pPr>
            <a:lvl5pPr marL="1920240" indent="0">
              <a:buNone/>
              <a:defRPr sz="1680"/>
            </a:lvl5pPr>
            <a:lvl6pPr marL="2400300" indent="0">
              <a:buNone/>
              <a:defRPr sz="1680"/>
            </a:lvl6pPr>
            <a:lvl7pPr marL="2880360" indent="0">
              <a:buNone/>
              <a:defRPr sz="1680"/>
            </a:lvl7pPr>
            <a:lvl8pPr marL="3360420" indent="0">
              <a:buNone/>
              <a:defRPr sz="1680"/>
            </a:lvl8pPr>
            <a:lvl9pPr marL="3840480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63" y="6827520"/>
            <a:ext cx="4005464" cy="2560320"/>
          </a:xfrm>
        </p:spPr>
        <p:txBody>
          <a:bodyPr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5675-522B-46FB-ABA3-68D302AB2289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03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614404" y="3129280"/>
            <a:ext cx="2960370" cy="52628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974324" y="-853440"/>
            <a:ext cx="1680210" cy="298704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614404" y="11379200"/>
            <a:ext cx="1040130" cy="184912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61687" y="4978400"/>
            <a:ext cx="4400550" cy="7823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81777" y="5405120"/>
            <a:ext cx="2480310" cy="440944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8132926" y="0"/>
            <a:ext cx="720090" cy="20523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946" y="845073"/>
            <a:ext cx="7408149" cy="26143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085" y="3832127"/>
            <a:ext cx="7047237" cy="7831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65244" y="3507076"/>
            <a:ext cx="1849118" cy="240092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5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F51F04F-B7E4-4F05-86B0-47EA5F8DAE43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4968919" y="6184995"/>
            <a:ext cx="7204951" cy="24009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5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154753" y="552041"/>
            <a:ext cx="660254" cy="14330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94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0221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  <p:sldLayoutId id="2147483787" r:id="rId17"/>
  </p:sldLayoutIdLst>
  <p:hf sldNum="0" hdr="0" dt="0"/>
  <p:txStyles>
    <p:titleStyle>
      <a:lvl1pPr algn="l" defTabSz="480067" rtl="0" eaLnBrk="1" latinLnBrk="0" hangingPunct="1">
        <a:spcBef>
          <a:spcPct val="0"/>
        </a:spcBef>
        <a:buNone/>
        <a:defRPr sz="441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0051" indent="-360051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80110" indent="-300043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9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200171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80238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160306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640374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120441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600510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080577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7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36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203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73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40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408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76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544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github.com/luafaria" TargetMode="Externa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paceship flying over a planet&#10;&#10;Description automatically generated">
            <a:extLst>
              <a:ext uri="{FF2B5EF4-FFF2-40B4-BE49-F238E27FC236}">
                <a16:creationId xmlns:a16="http://schemas.microsoft.com/office/drawing/2014/main" id="{23ED8399-52B7-0829-3573-AB2FBFAC9B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98" b="18008"/>
          <a:stretch/>
        </p:blipFill>
        <p:spPr>
          <a:xfrm>
            <a:off x="0" y="0"/>
            <a:ext cx="9601200" cy="12801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C7CB09-DAC1-E11E-C298-AEDB689A256B}"/>
              </a:ext>
            </a:extLst>
          </p:cNvPr>
          <p:cNvSpPr txBox="1"/>
          <p:nvPr/>
        </p:nvSpPr>
        <p:spPr>
          <a:xfrm>
            <a:off x="3733800" y="3021280"/>
            <a:ext cx="6375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highlight>
                  <a:srgbClr val="008080"/>
                </a:highligh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QA WARS </a:t>
            </a:r>
            <a:endParaRPr lang="pt-BR" sz="8000" dirty="0">
              <a:highlight>
                <a:srgbClr val="008080"/>
              </a:highlight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71B055-D3CA-BE04-E2C1-45DCB99CC0CB}"/>
              </a:ext>
            </a:extLst>
          </p:cNvPr>
          <p:cNvSpPr txBox="1"/>
          <p:nvPr/>
        </p:nvSpPr>
        <p:spPr>
          <a:xfrm>
            <a:off x="3733800" y="4554814"/>
            <a:ext cx="56134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800" b="1" i="0" dirty="0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C0C0C0"/>
                </a:highlight>
                <a:latin typeface="Arial Nova Cond" panose="020B0506020202020204" pitchFamily="34" charset="0"/>
                <a:cs typeface="Posterama" panose="020B0502040204020203" pitchFamily="34" charset="0"/>
              </a:rPr>
              <a:t>O Poder da Engenharia de Prompt e Automação</a:t>
            </a:r>
            <a:endParaRPr lang="pt-BR" sz="3800" b="1" dirty="0">
              <a:solidFill>
                <a:schemeClr val="accent5">
                  <a:lumMod val="75000"/>
                </a:schemeClr>
              </a:solidFill>
              <a:highlight>
                <a:srgbClr val="C0C0C0"/>
              </a:highlight>
              <a:latin typeface="Arial Nova Cond" panose="020B0506020202020204" pitchFamily="34" charset="0"/>
              <a:cs typeface="Posterama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2A0A89-64F2-963A-384F-C2486B212A1A}"/>
              </a:ext>
            </a:extLst>
          </p:cNvPr>
          <p:cNvSpPr txBox="1"/>
          <p:nvPr/>
        </p:nvSpPr>
        <p:spPr>
          <a:xfrm>
            <a:off x="1612900" y="11472445"/>
            <a:ext cx="637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highlight>
                  <a:srgbClr val="008080"/>
                </a:highligh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Luciane Faria</a:t>
            </a:r>
            <a:endParaRPr lang="pt-BR" sz="4400" dirty="0">
              <a:highlight>
                <a:srgbClr val="008080"/>
              </a:highlight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i="0" dirty="0">
                <a:solidFill>
                  <a:srgbClr val="ECECEC"/>
                </a:solidFill>
                <a:effectLst/>
                <a:latin typeface="Söhne"/>
              </a:rPr>
              <a:t>Sinergia das Forças</a:t>
            </a:r>
            <a:endParaRPr lang="pt-BR" sz="3600" b="1" dirty="0">
              <a:latin typeface="Arial Nova Cond" panose="020B0506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41400" y="2498189"/>
            <a:ext cx="7493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Quando QA e Engenharia de Prompt se unem, a magia acontece. A Princesa Lea demonstra como a integração dessas forças pode automatizar testes de regressão e garantir que cada nova atualização fortaleça a causa rebelde.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87285-A756-73DD-1195-7BCEBC1DB5DD}"/>
              </a:ext>
            </a:extLst>
          </p:cNvPr>
          <p:cNvSpPr txBox="1"/>
          <p:nvPr/>
        </p:nvSpPr>
        <p:spPr>
          <a:xfrm>
            <a:off x="1054099" y="5048511"/>
            <a:ext cx="7493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(Integração CI/CD usando Cypress):</a:t>
            </a:r>
            <a:endParaRPr lang="pt-BR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FC4C94-3C6C-6558-66F7-17E9FDD35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051" y="6044882"/>
            <a:ext cx="5073098" cy="6098806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DCE5F7-72C8-F699-38C4-0E105EB06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QA WARS - LUCIANE FARIA</a:t>
            </a:r>
          </a:p>
        </p:txBody>
      </p:sp>
    </p:spTree>
    <p:extLst>
      <p:ext uri="{BB962C8B-B14F-4D97-AF65-F5344CB8AC3E}">
        <p14:creationId xmlns:p14="http://schemas.microsoft.com/office/powerpoint/2010/main" val="3012307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i="0" dirty="0">
                <a:solidFill>
                  <a:srgbClr val="ECECEC"/>
                </a:solidFill>
                <a:effectLst/>
                <a:latin typeface="Söhne"/>
              </a:rPr>
              <a:t>Integração Contínua para um Futuro Seguro</a:t>
            </a:r>
            <a:endParaRPr lang="pt-BR" sz="3600" b="1" dirty="0">
              <a:latin typeface="Arial Nova Cond" panose="020B0506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54100" y="2635921"/>
            <a:ext cx="7493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A Princesa Lea mostra como a integração contínua pode transformar a gestão de projetos, garantindo que cada parte do sistema rebelde funcione em perfeita harmonia. Este é o futuro da galáxia, onde qualidade e automação caminham juntas.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87285-A756-73DD-1195-7BCEBC1DB5DD}"/>
              </a:ext>
            </a:extLst>
          </p:cNvPr>
          <p:cNvSpPr txBox="1"/>
          <p:nvPr/>
        </p:nvSpPr>
        <p:spPr>
          <a:xfrm>
            <a:off x="1054100" y="5180079"/>
            <a:ext cx="7493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(Pipeline CI/CD):</a:t>
            </a:r>
            <a:endParaRPr lang="pt-BR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7D5F42-F126-C5BC-9443-57AB3B43F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238" y="5939133"/>
            <a:ext cx="4044724" cy="6186048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92DBBA-1F75-9DEB-5CAD-8077A7809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023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Two people in clothing looking at the stars&#10;&#10;Description automatically generated">
            <a:extLst>
              <a:ext uri="{FF2B5EF4-FFF2-40B4-BE49-F238E27FC236}">
                <a16:creationId xmlns:a16="http://schemas.microsoft.com/office/drawing/2014/main" id="{8247828C-B0C3-A01C-E075-B714498489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42" b="21137"/>
          <a:stretch/>
        </p:blipFill>
        <p:spPr>
          <a:xfrm>
            <a:off x="0" y="0"/>
            <a:ext cx="9601199" cy="12801600"/>
          </a:xfrm>
          <a:prstGeom prst="rect">
            <a:avLst/>
          </a:prstGeom>
        </p:spPr>
      </p:pic>
      <p:pic>
        <p:nvPicPr>
          <p:cNvPr id="7" name="Picture 8" descr="Would you like to see new lightsaber variants in the future? | Fandom">
            <a:extLst>
              <a:ext uri="{FF2B5EF4-FFF2-40B4-BE49-F238E27FC236}">
                <a16:creationId xmlns:a16="http://schemas.microsoft.com/office/drawing/2014/main" id="{73D0AC7E-6171-44E8-291E-C87278C44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9170">
            <a:off x="2943317" y="459871"/>
            <a:ext cx="352425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075CC6-C1E9-1415-FBCB-085756208DA0}"/>
              </a:ext>
            </a:extLst>
          </p:cNvPr>
          <p:cNvSpPr txBox="1"/>
          <p:nvPr/>
        </p:nvSpPr>
        <p:spPr>
          <a:xfrm>
            <a:off x="6442" y="636690"/>
            <a:ext cx="960119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2">
                    <a:lumMod val="60000"/>
                    <a:lumOff val="4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AGRADECIMENTOS</a:t>
            </a:r>
            <a:endParaRPr lang="pt-BR" sz="4400" dirty="0">
              <a:solidFill>
                <a:schemeClr val="bg2">
                  <a:lumMod val="60000"/>
                  <a:lumOff val="40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79F0DD-64B9-483D-A21E-D9EB22BE7C68}"/>
              </a:ext>
            </a:extLst>
          </p:cNvPr>
          <p:cNvSpPr txBox="1"/>
          <p:nvPr/>
        </p:nvSpPr>
        <p:spPr>
          <a:xfrm>
            <a:off x="909759" y="2545995"/>
            <a:ext cx="7493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highlight>
                  <a:srgbClr val="008080"/>
                </a:highlight>
                <a:latin typeface="Abadi" panose="020B0604020104020204" pitchFamily="34" charset="0"/>
                <a:ea typeface="Verdana" panose="020B0604030504040204" pitchFamily="34" charset="0"/>
                <a:cs typeface="Angsana New" panose="020B0502040204020203" pitchFamily="18" charset="-34"/>
              </a:rPr>
              <a:t>Agradecemos a todos os bravos rebeldes e desenvolvedores que lutam diariamente pela qualidade e eficiência em suas galáxias pessoais. Sua dedicação e inovação são essenciais para um futuro brilhante, onde a automação e a engenharia de prompt garantem a vitória contra as forças das trevas. Que a força esteja com vocês, sempre.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196302B-B691-3049-BD27-2ABF945E11D9}"/>
              </a:ext>
            </a:extLst>
          </p:cNvPr>
          <p:cNvSpPr txBox="1"/>
          <p:nvPr/>
        </p:nvSpPr>
        <p:spPr>
          <a:xfrm>
            <a:off x="1963305" y="11662480"/>
            <a:ext cx="777704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dirty="0">
                <a:highlight>
                  <a:srgbClr val="000000"/>
                </a:highlight>
                <a:hlinkClick r:id="rId6"/>
              </a:rPr>
              <a:t>https://github.com/luafaria</a:t>
            </a:r>
            <a:endParaRPr lang="pt-BR" sz="4000" dirty="0">
              <a:highlight>
                <a:srgbClr val="000000"/>
              </a:highlight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2F4028D-2D5F-1FD9-7AAD-7F166F8D4CB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05727" y="11466014"/>
            <a:ext cx="1005095" cy="11008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4555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819251-9638-820F-529C-EBB617D1A54B}"/>
              </a:ext>
            </a:extLst>
          </p:cNvPr>
          <p:cNvSpPr txBox="1"/>
          <p:nvPr/>
        </p:nvSpPr>
        <p:spPr>
          <a:xfrm>
            <a:off x="1041400" y="551934"/>
            <a:ext cx="65151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latin typeface="Arial Nova Cond" panose="020B0506020202020204" pitchFamily="34" charset="0"/>
              </a:rPr>
              <a:t>Introdução: Uma Missão de Heroína na Galáxia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E3E38E-B05B-0C95-F063-0E39C8C7A703}"/>
              </a:ext>
            </a:extLst>
          </p:cNvPr>
          <p:cNvSpPr txBox="1"/>
          <p:nvPr/>
        </p:nvSpPr>
        <p:spPr>
          <a:xfrm>
            <a:off x="1054100" y="2550973"/>
            <a:ext cx="7493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Em uma galáxia distante, onde as forças das trevas ameaçam a paz, a Princesa Lea embarca em uma missão épica para garantir a segurança e a qualidade em todos os cantos do universo. Neste eBook, ela compartilha sua sabedoria sobre como a automação e a engenharia de prompt podem acelerar os processos de teste e proteger a galáxia contra os perigos iminentes. Prepare-se para uma aventura repleta de conhecimento técnico e um toque de humor nerd, guiada pela liderança inspiradora da Princesa Lea.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pic>
        <p:nvPicPr>
          <p:cNvPr id="16" name="Picture 15" descr="A person in a garment holding a sword&#10;&#10;Description automatically generated">
            <a:extLst>
              <a:ext uri="{FF2B5EF4-FFF2-40B4-BE49-F238E27FC236}">
                <a16:creationId xmlns:a16="http://schemas.microsoft.com/office/drawing/2014/main" id="{2859A5F0-72C9-26E3-C4A1-583325E9E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0" y="7920693"/>
            <a:ext cx="4191000" cy="4191000"/>
          </a:xfrm>
          <a:prstGeom prst="rect">
            <a:avLst/>
          </a:prstGeom>
        </p:spPr>
      </p:pic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95F1D807-CA22-B1D0-3F7C-78BB2AF7D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CC784F8-C9A9-2209-2713-21660A7FD751}"/>
              </a:ext>
            </a:extLst>
          </p:cNvPr>
          <p:cNvSpPr txBox="1"/>
          <p:nvPr/>
        </p:nvSpPr>
        <p:spPr>
          <a:xfrm>
            <a:off x="2178050" y="2482942"/>
            <a:ext cx="52451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0000" dirty="0">
                <a:ln>
                  <a:solidFill>
                    <a:srgbClr val="11FFFE"/>
                  </a:solidFill>
                </a:ln>
                <a:noFill/>
                <a:latin typeface="Impact" panose="020B0806030902050204" pitchFamily="34" charset="0"/>
              </a:rPr>
              <a:t>01</a:t>
            </a:r>
          </a:p>
        </p:txBody>
      </p:sp>
      <p:pic>
        <p:nvPicPr>
          <p:cNvPr id="7" name="Picture 8" descr="Would you like to see new lightsaber variants in the future? | Fandom">
            <a:extLst>
              <a:ext uri="{FF2B5EF4-FFF2-40B4-BE49-F238E27FC236}">
                <a16:creationId xmlns:a16="http://schemas.microsoft.com/office/drawing/2014/main" id="{73D0AC7E-6171-44E8-291E-C87278C44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7839">
            <a:off x="3080808" y="7956029"/>
            <a:ext cx="352425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075CC6-C1E9-1415-FBCB-085756208DA0}"/>
              </a:ext>
            </a:extLst>
          </p:cNvPr>
          <p:cNvSpPr txBox="1"/>
          <p:nvPr/>
        </p:nvSpPr>
        <p:spPr>
          <a:xfrm>
            <a:off x="626533" y="7191923"/>
            <a:ext cx="8432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b="1" i="0" dirty="0">
                <a:solidFill>
                  <a:schemeClr val="tx1">
                    <a:lumMod val="95000"/>
                  </a:schemeClr>
                </a:solidFill>
                <a:effectLst/>
                <a:latin typeface="Söhne"/>
              </a:rPr>
              <a:t>Desbravando Novos Mundos </a:t>
            </a:r>
          </a:p>
          <a:p>
            <a:pPr algn="ctr"/>
            <a:r>
              <a:rPr lang="pt-BR" sz="4800" b="1" i="0" dirty="0">
                <a:solidFill>
                  <a:schemeClr val="tx1">
                    <a:lumMod val="95000"/>
                  </a:schemeClr>
                </a:solidFill>
                <a:effectLst/>
                <a:latin typeface="Söhne"/>
              </a:rPr>
              <a:t>com Automação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B84107E-C144-FBA0-D8DD-2387FF6AC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58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dirty="0">
                <a:latin typeface="Arial Nova Cond" panose="020B0506020202020204" pitchFamily="34" charset="0"/>
              </a:rPr>
              <a:t>Automação: A Força de QA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54100" y="2639430"/>
            <a:ext cx="7493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A Princesa Lea empunha a força da automação para enfrentar desafios galácticos. Com ferramentas como o Cypress, ela transforma tarefas repetitivas em processos rápidos e eficientes, liberando tempo para batalhas mais importantes.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AC6753-AA45-A932-BA10-B8141AF1E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6494661"/>
            <a:ext cx="7505700" cy="32058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587285-A756-73DD-1195-7BCEBC1DB5DD}"/>
              </a:ext>
            </a:extLst>
          </p:cNvPr>
          <p:cNvSpPr txBox="1"/>
          <p:nvPr/>
        </p:nvSpPr>
        <p:spPr>
          <a:xfrm>
            <a:off x="1054100" y="5675042"/>
            <a:ext cx="7505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(Cypress + JavaScript):</a:t>
            </a:r>
            <a:endParaRPr lang="pt-BR" sz="240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45C4402-8327-8899-365B-B1A86C613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866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dirty="0">
                <a:latin typeface="Arial Nova Cond" panose="020B0506020202020204" pitchFamily="34" charset="0"/>
              </a:rPr>
              <a:t>Garantindo a Qualidade em Tempo Recorde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54100" y="2639430"/>
            <a:ext cx="7493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Com a automação ao seu lado, a Princesa Lea assegura que cada parte da operação rebelde funcione perfeitamente. Ela utiliza o Cypress para testar APIs, garantindo que a comunicação entre sistemas seja segura e eficiente.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406D74-33BA-0C15-05CD-8F59216FF974}"/>
              </a:ext>
            </a:extLst>
          </p:cNvPr>
          <p:cNvSpPr txBox="1"/>
          <p:nvPr/>
        </p:nvSpPr>
        <p:spPr>
          <a:xfrm>
            <a:off x="1054100" y="5169019"/>
            <a:ext cx="7493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(Cypress + JavaScript):</a:t>
            </a:r>
            <a:endParaRPr lang="pt-BR" sz="2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7E1AF92-0FD0-3B47-9953-3A7412670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00" y="5913502"/>
            <a:ext cx="7493000" cy="5312592"/>
          </a:xfrm>
          <a:prstGeom prst="rect">
            <a:avLst/>
          </a:prstGeom>
        </p:spPr>
      </p:pic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99A0CAB6-C50E-C405-162D-965432F7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578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CC784F8-C9A9-2209-2713-21660A7FD751}"/>
              </a:ext>
            </a:extLst>
          </p:cNvPr>
          <p:cNvSpPr txBox="1"/>
          <p:nvPr/>
        </p:nvSpPr>
        <p:spPr>
          <a:xfrm>
            <a:off x="2178050" y="2482942"/>
            <a:ext cx="52451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0000" dirty="0">
                <a:ln>
                  <a:solidFill>
                    <a:srgbClr val="11FFFE"/>
                  </a:solidFill>
                </a:ln>
                <a:noFill/>
                <a:latin typeface="Impact" panose="020B0806030902050204" pitchFamily="34" charset="0"/>
              </a:rPr>
              <a:t>02</a:t>
            </a:r>
          </a:p>
        </p:txBody>
      </p:sp>
      <p:pic>
        <p:nvPicPr>
          <p:cNvPr id="7" name="Picture 8" descr="Would you like to see new lightsaber variants in the future? | Fandom">
            <a:extLst>
              <a:ext uri="{FF2B5EF4-FFF2-40B4-BE49-F238E27FC236}">
                <a16:creationId xmlns:a16="http://schemas.microsoft.com/office/drawing/2014/main" id="{73D0AC7E-6171-44E8-291E-C87278C44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7839">
            <a:off x="3080808" y="7956029"/>
            <a:ext cx="352425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075CC6-C1E9-1415-FBCB-085756208DA0}"/>
              </a:ext>
            </a:extLst>
          </p:cNvPr>
          <p:cNvSpPr txBox="1"/>
          <p:nvPr/>
        </p:nvSpPr>
        <p:spPr>
          <a:xfrm>
            <a:off x="626533" y="7191923"/>
            <a:ext cx="8432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b="1" i="0" dirty="0">
                <a:solidFill>
                  <a:schemeClr val="tx1">
                    <a:lumMod val="95000"/>
                  </a:schemeClr>
                </a:solidFill>
                <a:effectLst/>
                <a:latin typeface="Söhne"/>
              </a:rPr>
              <a:t>Estratégias: Engenharia de Prompt na Vanguarda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466815-3DFE-4FA4-D431-98441DEF2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QA WARS - LUCIANE FARIA</a:t>
            </a:r>
          </a:p>
        </p:txBody>
      </p:sp>
    </p:spTree>
    <p:extLst>
      <p:ext uri="{BB962C8B-B14F-4D97-AF65-F5344CB8AC3E}">
        <p14:creationId xmlns:p14="http://schemas.microsoft.com/office/powerpoint/2010/main" val="4120930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i="0" dirty="0">
                <a:solidFill>
                  <a:srgbClr val="ECECEC"/>
                </a:solidFill>
                <a:effectLst/>
                <a:latin typeface="Söhne"/>
              </a:rPr>
              <a:t>Explorando Novos </a:t>
            </a:r>
            <a:r>
              <a:rPr lang="pt-BR" sz="3600" b="1" dirty="0">
                <a:solidFill>
                  <a:srgbClr val="ECECEC"/>
                </a:solidFill>
                <a:latin typeface="Söhne"/>
              </a:rPr>
              <a:t>P</a:t>
            </a:r>
            <a:r>
              <a:rPr lang="pt-BR" sz="3600" b="1" i="0" dirty="0">
                <a:solidFill>
                  <a:srgbClr val="ECECEC"/>
                </a:solidFill>
                <a:effectLst/>
                <a:latin typeface="Söhne"/>
              </a:rPr>
              <a:t>oderes</a:t>
            </a:r>
            <a:endParaRPr lang="pt-BR" sz="3600" b="1" dirty="0">
              <a:latin typeface="Arial Nova Cond" panose="020B0506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54100" y="2639430"/>
            <a:ext cx="7493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A mente estratégica da Princesa Lea utiliza a engenharia de prompt para otimizar processos e garantir a qualidade. Ela cria scripts poderosos que garantem a segurança e eficiência de cada sistema rebelde.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87285-A756-73DD-1195-7BCEBC1DB5DD}"/>
              </a:ext>
            </a:extLst>
          </p:cNvPr>
          <p:cNvSpPr txBox="1"/>
          <p:nvPr/>
        </p:nvSpPr>
        <p:spPr>
          <a:xfrm>
            <a:off x="1054100" y="5276791"/>
            <a:ext cx="7493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(Shell Script):</a:t>
            </a:r>
            <a:endParaRPr lang="pt-BR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545B68-0788-B9DB-CCB0-1FEB32CD4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6129048"/>
            <a:ext cx="7334526" cy="2514695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9949BD-FBE1-0EB3-0C87-D771EAE9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892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i="0" dirty="0">
                <a:solidFill>
                  <a:srgbClr val="ECECEC"/>
                </a:solidFill>
                <a:effectLst/>
                <a:latin typeface="Söhne"/>
              </a:rPr>
              <a:t>Scripts de Defesa: Fortalecendo as Fronteiras </a:t>
            </a:r>
            <a:endParaRPr lang="pt-BR" sz="3600" b="1" dirty="0">
              <a:latin typeface="Arial Nova Cond" panose="020B0506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54100" y="2639430"/>
            <a:ext cx="7493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Lea sabe que uma defesa forte é crucial. Com a engenharia de prompt, ela desenvolve scripts que monitoram e fortalecem a segurança dos sistemas rebeldes, prevenindo ataques e garantindo operações suaves.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87285-A756-73DD-1195-7BCEBC1DB5DD}"/>
              </a:ext>
            </a:extLst>
          </p:cNvPr>
          <p:cNvSpPr txBox="1"/>
          <p:nvPr/>
        </p:nvSpPr>
        <p:spPr>
          <a:xfrm>
            <a:off x="1041400" y="5224752"/>
            <a:ext cx="7493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(Shell Script):</a:t>
            </a:r>
            <a:endParaRPr lang="pt-BR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5C9DF8-EEB9-309C-29C6-B6D2FFE28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6024970"/>
            <a:ext cx="7505700" cy="2573383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1E9597-6D37-CBA0-A8EB-C8F721D12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230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CC784F8-C9A9-2209-2713-21660A7FD751}"/>
              </a:ext>
            </a:extLst>
          </p:cNvPr>
          <p:cNvSpPr txBox="1"/>
          <p:nvPr/>
        </p:nvSpPr>
        <p:spPr>
          <a:xfrm>
            <a:off x="2178050" y="2482942"/>
            <a:ext cx="52451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0000" dirty="0">
                <a:ln>
                  <a:solidFill>
                    <a:srgbClr val="11FFFE"/>
                  </a:solidFill>
                </a:ln>
                <a:noFill/>
                <a:latin typeface="Impact" panose="020B0806030902050204" pitchFamily="34" charset="0"/>
              </a:rPr>
              <a:t>03</a:t>
            </a:r>
          </a:p>
        </p:txBody>
      </p:sp>
      <p:pic>
        <p:nvPicPr>
          <p:cNvPr id="7" name="Picture 8" descr="Would you like to see new lightsaber variants in the future? | Fandom">
            <a:extLst>
              <a:ext uri="{FF2B5EF4-FFF2-40B4-BE49-F238E27FC236}">
                <a16:creationId xmlns:a16="http://schemas.microsoft.com/office/drawing/2014/main" id="{73D0AC7E-6171-44E8-291E-C87278C44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7839">
            <a:off x="3088172" y="8688872"/>
            <a:ext cx="352425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075CC6-C1E9-1415-FBCB-085756208DA0}"/>
              </a:ext>
            </a:extLst>
          </p:cNvPr>
          <p:cNvSpPr txBox="1"/>
          <p:nvPr/>
        </p:nvSpPr>
        <p:spPr>
          <a:xfrm>
            <a:off x="626533" y="7191923"/>
            <a:ext cx="84328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b="1" i="0" dirty="0">
                <a:solidFill>
                  <a:schemeClr val="tx1">
                    <a:lumMod val="95000"/>
                  </a:schemeClr>
                </a:solidFill>
                <a:effectLst/>
                <a:latin typeface="Söhne"/>
              </a:rPr>
              <a:t>Aliança Poderosa: QA, Automação e Engenharia de Prompt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8F087-E214-2AE8-DB95-A94DCABC5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8124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2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00B0F0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310</TotalTime>
  <Words>566</Words>
  <Application>Microsoft Office PowerPoint</Application>
  <PresentationFormat>A3 Paper (297x420 mm)</PresentationFormat>
  <Paragraphs>55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2" baseType="lpstr">
      <vt:lpstr>Abadi</vt:lpstr>
      <vt:lpstr>ADLaM Display</vt:lpstr>
      <vt:lpstr>Aptos Display</vt:lpstr>
      <vt:lpstr>Arial Nova Cond</vt:lpstr>
      <vt:lpstr>Calibri</vt:lpstr>
      <vt:lpstr>Century Gothic</vt:lpstr>
      <vt:lpstr>Impact</vt:lpstr>
      <vt:lpstr>Söhne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Faria, Luciane Alves</cp:lastModifiedBy>
  <cp:revision>12</cp:revision>
  <dcterms:created xsi:type="dcterms:W3CDTF">2024-05-10T17:37:56Z</dcterms:created>
  <dcterms:modified xsi:type="dcterms:W3CDTF">2024-05-16T19:08:45Z</dcterms:modified>
</cp:coreProperties>
</file>